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6858000" cy="9144000"/>
  <p:embeddedFontLst>
    <p:embeddedFont>
      <p:font typeface="Canva Sans" panose="020B0604020202020204" charset="0"/>
      <p:regular r:id="rId12"/>
    </p:embeddedFont>
    <p:embeddedFont>
      <p:font typeface="Canva Sans Bold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1914" y="7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89982" y="0"/>
            <a:ext cx="18867964" cy="10287000"/>
            <a:chOff x="0" y="0"/>
            <a:chExt cx="6291299" cy="343007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91299" cy="3430078"/>
            </a:xfrm>
            <a:custGeom>
              <a:avLst/>
              <a:gdLst/>
              <a:ahLst/>
              <a:cxnLst/>
              <a:rect l="l" t="t" r="r" b="b"/>
              <a:pathLst>
                <a:path w="6291299" h="3430078">
                  <a:moveTo>
                    <a:pt x="0" y="0"/>
                  </a:moveTo>
                  <a:lnTo>
                    <a:pt x="6291299" y="0"/>
                  </a:lnTo>
                  <a:lnTo>
                    <a:pt x="6291299" y="3430078"/>
                  </a:lnTo>
                  <a:lnTo>
                    <a:pt x="0" y="3430078"/>
                  </a:lnTo>
                  <a:close/>
                </a:path>
              </a:pathLst>
            </a:custGeom>
            <a:solidFill>
              <a:srgbClr val="FFCA27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6291299" cy="3458653"/>
            </a:xfrm>
            <a:prstGeom prst="rect">
              <a:avLst/>
            </a:prstGeom>
          </p:spPr>
          <p:txBody>
            <a:bodyPr lIns="40126" tIns="40126" rIns="40126" bIns="40126" rtlCol="0" anchor="ctr"/>
            <a:lstStyle/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7523158" y="2999230"/>
            <a:ext cx="4845517" cy="777266"/>
          </a:xfrm>
          <a:custGeom>
            <a:avLst/>
            <a:gdLst/>
            <a:ahLst/>
            <a:cxnLst/>
            <a:rect l="l" t="t" r="r" b="b"/>
            <a:pathLst>
              <a:path w="4845517" h="777266">
                <a:moveTo>
                  <a:pt x="0" y="0"/>
                </a:moveTo>
                <a:lnTo>
                  <a:pt x="4845518" y="0"/>
                </a:lnTo>
                <a:lnTo>
                  <a:pt x="4845518" y="777265"/>
                </a:lnTo>
                <a:lnTo>
                  <a:pt x="0" y="7772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540" t="-18980" b="-78515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TextBox 6"/>
          <p:cNvSpPr txBox="1"/>
          <p:nvPr/>
        </p:nvSpPr>
        <p:spPr>
          <a:xfrm>
            <a:off x="0" y="2932555"/>
            <a:ext cx="18288000" cy="2635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1. „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Mindestrente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von 1.500 €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netto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nach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40 Jahren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Lebensleistung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.“</a:t>
            </a: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980337" y="5848525"/>
            <a:ext cx="4327327" cy="1047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Heute durchschnittlich </a:t>
            </a:r>
          </a:p>
          <a:p>
            <a:pPr algn="ctr">
              <a:lnSpc>
                <a:spcPts val="4200"/>
              </a:lnSpc>
            </a:pPr>
            <a:endParaRPr lang="en-US" sz="3000">
              <a:solidFill>
                <a:srgbClr val="004624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-5104267" y="7385475"/>
            <a:ext cx="18288000" cy="14223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980 Euro </a:t>
            </a:r>
          </a:p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0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bei Frauen</a:t>
            </a:r>
          </a:p>
        </p:txBody>
      </p:sp>
      <p:sp>
        <p:nvSpPr>
          <p:cNvPr id="9" name="Freeform 9"/>
          <p:cNvSpPr/>
          <p:nvPr/>
        </p:nvSpPr>
        <p:spPr>
          <a:xfrm>
            <a:off x="3513176" y="4858235"/>
            <a:ext cx="1053115" cy="2361272"/>
          </a:xfrm>
          <a:custGeom>
            <a:avLst/>
            <a:gdLst/>
            <a:ahLst/>
            <a:cxnLst/>
            <a:rect l="l" t="t" r="r" b="b"/>
            <a:pathLst>
              <a:path w="1053115" h="2361272">
                <a:moveTo>
                  <a:pt x="0" y="0"/>
                </a:moveTo>
                <a:lnTo>
                  <a:pt x="1053114" y="0"/>
                </a:lnTo>
                <a:lnTo>
                  <a:pt x="1053114" y="2361273"/>
                </a:lnTo>
                <a:lnTo>
                  <a:pt x="0" y="236127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80378" t="-28441" r="-285874" b="-39817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0" name="TextBox 10"/>
          <p:cNvSpPr txBox="1"/>
          <p:nvPr/>
        </p:nvSpPr>
        <p:spPr>
          <a:xfrm>
            <a:off x="12712570" y="7385475"/>
            <a:ext cx="3632746" cy="14223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1.340 Euro </a:t>
            </a:r>
          </a:p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bei Männern</a:t>
            </a:r>
          </a:p>
        </p:txBody>
      </p:sp>
      <p:sp>
        <p:nvSpPr>
          <p:cNvPr id="11" name="Freeform 11"/>
          <p:cNvSpPr/>
          <p:nvPr/>
        </p:nvSpPr>
        <p:spPr>
          <a:xfrm>
            <a:off x="13852837" y="4858235"/>
            <a:ext cx="1352210" cy="2361272"/>
          </a:xfrm>
          <a:custGeom>
            <a:avLst/>
            <a:gdLst/>
            <a:ahLst/>
            <a:cxnLst/>
            <a:rect l="l" t="t" r="r" b="b"/>
            <a:pathLst>
              <a:path w="1352210" h="2361272">
                <a:moveTo>
                  <a:pt x="0" y="0"/>
                </a:moveTo>
                <a:lnTo>
                  <a:pt x="1352211" y="0"/>
                </a:lnTo>
                <a:lnTo>
                  <a:pt x="1352211" y="2361273"/>
                </a:lnTo>
                <a:lnTo>
                  <a:pt x="0" y="23612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209063" t="-26219" r="-121953" b="-38228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2" name="TextBox 12"/>
          <p:cNvSpPr txBox="1"/>
          <p:nvPr/>
        </p:nvSpPr>
        <p:spPr>
          <a:xfrm>
            <a:off x="5736357" y="1529524"/>
            <a:ext cx="6815286" cy="596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Lichtblick Seniorenhilfe fordert:</a:t>
            </a:r>
          </a:p>
        </p:txBody>
      </p:sp>
      <p:sp>
        <p:nvSpPr>
          <p:cNvPr id="13" name="Freeform 13"/>
          <p:cNvSpPr/>
          <p:nvPr/>
        </p:nvSpPr>
        <p:spPr>
          <a:xfrm>
            <a:off x="7408858" y="2338157"/>
            <a:ext cx="3470283" cy="134473"/>
          </a:xfrm>
          <a:custGeom>
            <a:avLst/>
            <a:gdLst/>
            <a:ahLst/>
            <a:cxnLst/>
            <a:rect l="l" t="t" r="r" b="b"/>
            <a:pathLst>
              <a:path w="3470283" h="134473">
                <a:moveTo>
                  <a:pt x="0" y="0"/>
                </a:moveTo>
                <a:lnTo>
                  <a:pt x="3470284" y="0"/>
                </a:lnTo>
                <a:lnTo>
                  <a:pt x="3470284" y="134474"/>
                </a:lnTo>
                <a:lnTo>
                  <a:pt x="0" y="1344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89982" y="0"/>
            <a:ext cx="18867964" cy="10287000"/>
            <a:chOff x="0" y="0"/>
            <a:chExt cx="6291299" cy="343007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91299" cy="3430078"/>
            </a:xfrm>
            <a:custGeom>
              <a:avLst/>
              <a:gdLst/>
              <a:ahLst/>
              <a:cxnLst/>
              <a:rect l="l" t="t" r="r" b="b"/>
              <a:pathLst>
                <a:path w="6291299" h="3430078">
                  <a:moveTo>
                    <a:pt x="0" y="0"/>
                  </a:moveTo>
                  <a:lnTo>
                    <a:pt x="6291299" y="0"/>
                  </a:lnTo>
                  <a:lnTo>
                    <a:pt x="6291299" y="3430078"/>
                  </a:lnTo>
                  <a:lnTo>
                    <a:pt x="0" y="3430078"/>
                  </a:lnTo>
                  <a:close/>
                </a:path>
              </a:pathLst>
            </a:custGeom>
            <a:solidFill>
              <a:srgbClr val="FFCA27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6291299" cy="3458653"/>
            </a:xfrm>
            <a:prstGeom prst="rect">
              <a:avLst/>
            </a:prstGeom>
          </p:spPr>
          <p:txBody>
            <a:bodyPr lIns="40126" tIns="40126" rIns="40126" bIns="40126" rtlCol="0" anchor="ctr"/>
            <a:lstStyle/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8302826" y="2933979"/>
            <a:ext cx="4455663" cy="707255"/>
          </a:xfrm>
          <a:custGeom>
            <a:avLst/>
            <a:gdLst/>
            <a:ahLst/>
            <a:cxnLst/>
            <a:rect l="l" t="t" r="r" b="b"/>
            <a:pathLst>
              <a:path w="4455663" h="707255">
                <a:moveTo>
                  <a:pt x="0" y="0"/>
                </a:moveTo>
                <a:lnTo>
                  <a:pt x="4455663" y="0"/>
                </a:lnTo>
                <a:lnTo>
                  <a:pt x="4455663" y="707255"/>
                </a:lnTo>
                <a:lnTo>
                  <a:pt x="0" y="7072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609" t="-15363" b="-100079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TextBox 6"/>
          <p:cNvSpPr txBox="1"/>
          <p:nvPr/>
        </p:nvSpPr>
        <p:spPr>
          <a:xfrm>
            <a:off x="0" y="2829204"/>
            <a:ext cx="18288000" cy="2635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10. „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Schattenwirtschaft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konsequent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bekämpfen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, um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Steuereinnahmen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und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Sozialbeiträge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zu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sichern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und </a:t>
            </a:r>
          </a:p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den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Sozialstaat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nachhaltig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zu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stärken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14350" y="6772555"/>
            <a:ext cx="17259300" cy="10477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·      Volumen Schattenwirtschaft:</a:t>
            </a:r>
          </a:p>
          <a:p>
            <a:pPr algn="ctr">
              <a:lnSpc>
                <a:spcPts val="4200"/>
              </a:lnSpc>
            </a:pPr>
            <a:endParaRPr lang="en-US" sz="3000">
              <a:solidFill>
                <a:srgbClr val="004624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736357" y="1529524"/>
            <a:ext cx="6815286" cy="596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Lichtblick Seniorenhilfe fordert:</a:t>
            </a:r>
          </a:p>
        </p:txBody>
      </p:sp>
      <p:sp>
        <p:nvSpPr>
          <p:cNvPr id="9" name="Freeform 9"/>
          <p:cNvSpPr/>
          <p:nvPr/>
        </p:nvSpPr>
        <p:spPr>
          <a:xfrm>
            <a:off x="7408858" y="2338157"/>
            <a:ext cx="3470283" cy="134473"/>
          </a:xfrm>
          <a:custGeom>
            <a:avLst/>
            <a:gdLst/>
            <a:ahLst/>
            <a:cxnLst/>
            <a:rect l="l" t="t" r="r" b="b"/>
            <a:pathLst>
              <a:path w="3470283" h="134473">
                <a:moveTo>
                  <a:pt x="0" y="0"/>
                </a:moveTo>
                <a:lnTo>
                  <a:pt x="3470284" y="0"/>
                </a:lnTo>
                <a:lnTo>
                  <a:pt x="3470284" y="134474"/>
                </a:lnTo>
                <a:lnTo>
                  <a:pt x="0" y="1344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0" name="Freeform 10"/>
          <p:cNvSpPr/>
          <p:nvPr/>
        </p:nvSpPr>
        <p:spPr>
          <a:xfrm>
            <a:off x="4731242" y="7642503"/>
            <a:ext cx="9178013" cy="1472238"/>
          </a:xfrm>
          <a:custGeom>
            <a:avLst/>
            <a:gdLst/>
            <a:ahLst/>
            <a:cxnLst/>
            <a:rect l="l" t="t" r="r" b="b"/>
            <a:pathLst>
              <a:path w="9178013" h="1472238">
                <a:moveTo>
                  <a:pt x="0" y="0"/>
                </a:moveTo>
                <a:lnTo>
                  <a:pt x="9178014" y="0"/>
                </a:lnTo>
                <a:lnTo>
                  <a:pt x="9178014" y="1472239"/>
                </a:lnTo>
                <a:lnTo>
                  <a:pt x="0" y="14722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540" t="-18980" b="-78515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1" name="TextBox 11"/>
          <p:cNvSpPr txBox="1"/>
          <p:nvPr/>
        </p:nvSpPr>
        <p:spPr>
          <a:xfrm>
            <a:off x="5819497" y="7897954"/>
            <a:ext cx="17259300" cy="16471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80"/>
              </a:lnSpc>
            </a:pPr>
            <a:r>
              <a:rPr lang="en-US" sz="4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2025: 510 Milliarden Euro</a:t>
            </a:r>
          </a:p>
          <a:p>
            <a:pPr algn="l">
              <a:lnSpc>
                <a:spcPts val="4280"/>
              </a:lnSpc>
            </a:pPr>
            <a:r>
              <a:rPr lang="en-US" sz="4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2026: ca. 538 Milliarden Euro</a:t>
            </a:r>
          </a:p>
          <a:p>
            <a:pPr algn="l">
              <a:lnSpc>
                <a:spcPts val="4280"/>
              </a:lnSpc>
            </a:pPr>
            <a:endParaRPr lang="en-US" sz="4000" b="1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89982" y="0"/>
            <a:ext cx="18867964" cy="10287000"/>
            <a:chOff x="0" y="0"/>
            <a:chExt cx="6291299" cy="343007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91299" cy="3430078"/>
            </a:xfrm>
            <a:custGeom>
              <a:avLst/>
              <a:gdLst/>
              <a:ahLst/>
              <a:cxnLst/>
              <a:rect l="l" t="t" r="r" b="b"/>
              <a:pathLst>
                <a:path w="6291299" h="3430078">
                  <a:moveTo>
                    <a:pt x="0" y="0"/>
                  </a:moveTo>
                  <a:lnTo>
                    <a:pt x="6291299" y="0"/>
                  </a:lnTo>
                  <a:lnTo>
                    <a:pt x="6291299" y="3430078"/>
                  </a:lnTo>
                  <a:lnTo>
                    <a:pt x="0" y="3430078"/>
                  </a:lnTo>
                  <a:close/>
                </a:path>
              </a:pathLst>
            </a:custGeom>
            <a:solidFill>
              <a:srgbClr val="FFCA27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6291299" cy="3458653"/>
            </a:xfrm>
            <a:prstGeom prst="rect">
              <a:avLst/>
            </a:prstGeom>
          </p:spPr>
          <p:txBody>
            <a:bodyPr lIns="40126" tIns="40126" rIns="40126" bIns="40126" rtlCol="0" anchor="ctr"/>
            <a:lstStyle/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6340561" y="3999561"/>
            <a:ext cx="5674337" cy="910216"/>
          </a:xfrm>
          <a:custGeom>
            <a:avLst/>
            <a:gdLst/>
            <a:ahLst/>
            <a:cxnLst/>
            <a:rect l="l" t="t" r="r" b="b"/>
            <a:pathLst>
              <a:path w="5674337" h="910216">
                <a:moveTo>
                  <a:pt x="0" y="0"/>
                </a:moveTo>
                <a:lnTo>
                  <a:pt x="5674337" y="0"/>
                </a:lnTo>
                <a:lnTo>
                  <a:pt x="5674337" y="910217"/>
                </a:lnTo>
                <a:lnTo>
                  <a:pt x="0" y="9102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540" t="-18980" b="-78515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TextBox 6"/>
          <p:cNvSpPr txBox="1"/>
          <p:nvPr/>
        </p:nvSpPr>
        <p:spPr>
          <a:xfrm>
            <a:off x="478259" y="3067150"/>
            <a:ext cx="17398940" cy="75216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99"/>
              </a:lnSpc>
            </a:pPr>
            <a:r>
              <a:rPr lang="en-US" sz="4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  2. „Eine </a:t>
            </a:r>
            <a:r>
              <a:rPr lang="en-US" sz="4999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Anhebung</a:t>
            </a:r>
            <a:r>
              <a:rPr lang="en-US" sz="4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des </a:t>
            </a:r>
            <a:r>
              <a:rPr lang="en-US" sz="4999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Rentenniveaus</a:t>
            </a:r>
            <a:r>
              <a:rPr lang="en-US" sz="4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</a:p>
          <a:p>
            <a:pPr algn="ctr">
              <a:lnSpc>
                <a:spcPts val="6999"/>
              </a:lnSpc>
            </a:pPr>
            <a:r>
              <a:rPr lang="en-US" sz="4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um 5 </a:t>
            </a:r>
            <a:r>
              <a:rPr lang="en-US" sz="4999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Prozent</a:t>
            </a:r>
            <a:r>
              <a:rPr lang="en-US" sz="4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.”</a:t>
            </a:r>
          </a:p>
          <a:p>
            <a:pPr algn="ctr">
              <a:lnSpc>
                <a:spcPts val="6299"/>
              </a:lnSpc>
            </a:pPr>
            <a:endParaRPr lang="en-US" sz="4999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5599"/>
              </a:lnSpc>
            </a:pPr>
            <a:r>
              <a:rPr lang="en-US" sz="3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48 </a:t>
            </a:r>
            <a:r>
              <a:rPr lang="en-US" sz="3999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Prozent</a:t>
            </a:r>
            <a:r>
              <a:rPr lang="en-US" sz="3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999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Rentenniveau</a:t>
            </a:r>
            <a:r>
              <a:rPr lang="en-US" sz="3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999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ist</a:t>
            </a:r>
            <a:r>
              <a:rPr lang="en-US" sz="3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für </a:t>
            </a:r>
            <a:r>
              <a:rPr lang="en-US" sz="3999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viele</a:t>
            </a:r>
            <a:r>
              <a:rPr lang="en-US" sz="3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</a:p>
          <a:p>
            <a:pPr algn="ctr">
              <a:lnSpc>
                <a:spcPts val="5599"/>
              </a:lnSpc>
            </a:pPr>
            <a:r>
              <a:rPr lang="en-US" sz="3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Menschen </a:t>
            </a:r>
            <a:r>
              <a:rPr lang="en-US" sz="3999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eine</a:t>
            </a:r>
            <a:r>
              <a:rPr lang="en-US" sz="3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999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Rechenillusion</a:t>
            </a:r>
            <a:r>
              <a:rPr lang="en-US" sz="3999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</a:t>
            </a:r>
          </a:p>
          <a:p>
            <a:pPr algn="ctr">
              <a:lnSpc>
                <a:spcPts val="4200"/>
              </a:lnSpc>
            </a:pPr>
            <a:endParaRPr lang="en-US" sz="3999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4200"/>
              </a:lnSpc>
            </a:pPr>
            <a:endParaRPr lang="en-US" sz="3999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4899"/>
              </a:lnSpc>
            </a:pP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Diese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Marke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erreicht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nur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,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wer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45 Jahre lang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durchgehend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eingezahlt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hat. </a:t>
            </a:r>
          </a:p>
          <a:p>
            <a:pPr algn="ctr">
              <a:lnSpc>
                <a:spcPts val="4899"/>
              </a:lnSpc>
            </a:pP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Die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Realität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sind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im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Schnitt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39,7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Versicherungsjahre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– </a:t>
            </a:r>
          </a:p>
          <a:p>
            <a:pPr algn="ctr">
              <a:lnSpc>
                <a:spcPts val="4899"/>
              </a:lnSpc>
            </a:pP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deshalb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muss das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Rentenniveau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um 5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Prozent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erhöht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499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werden</a:t>
            </a:r>
            <a:r>
              <a:rPr lang="en-US" sz="3499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  <a:p>
            <a:pPr algn="ctr">
              <a:lnSpc>
                <a:spcPts val="4200"/>
              </a:lnSpc>
            </a:pPr>
            <a:endParaRPr lang="en-US" sz="3499" dirty="0">
              <a:solidFill>
                <a:srgbClr val="004624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736357" y="1529524"/>
            <a:ext cx="6815286" cy="596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Lichtblick Seniorenhilfe fordert:</a:t>
            </a:r>
          </a:p>
        </p:txBody>
      </p:sp>
      <p:sp>
        <p:nvSpPr>
          <p:cNvPr id="8" name="Freeform 8"/>
          <p:cNvSpPr/>
          <p:nvPr/>
        </p:nvSpPr>
        <p:spPr>
          <a:xfrm>
            <a:off x="7408858" y="2338157"/>
            <a:ext cx="3470283" cy="134473"/>
          </a:xfrm>
          <a:custGeom>
            <a:avLst/>
            <a:gdLst/>
            <a:ahLst/>
            <a:cxnLst/>
            <a:rect l="l" t="t" r="r" b="b"/>
            <a:pathLst>
              <a:path w="3470283" h="134473">
                <a:moveTo>
                  <a:pt x="0" y="0"/>
                </a:moveTo>
                <a:lnTo>
                  <a:pt x="3470284" y="0"/>
                </a:lnTo>
                <a:lnTo>
                  <a:pt x="3470284" y="134474"/>
                </a:lnTo>
                <a:lnTo>
                  <a:pt x="0" y="1344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89982" y="0"/>
            <a:ext cx="18867964" cy="10287000"/>
            <a:chOff x="0" y="0"/>
            <a:chExt cx="6291299" cy="343007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91299" cy="3430078"/>
            </a:xfrm>
            <a:custGeom>
              <a:avLst/>
              <a:gdLst/>
              <a:ahLst/>
              <a:cxnLst/>
              <a:rect l="l" t="t" r="r" b="b"/>
              <a:pathLst>
                <a:path w="6291299" h="3430078">
                  <a:moveTo>
                    <a:pt x="0" y="0"/>
                  </a:moveTo>
                  <a:lnTo>
                    <a:pt x="6291299" y="0"/>
                  </a:lnTo>
                  <a:lnTo>
                    <a:pt x="6291299" y="3430078"/>
                  </a:lnTo>
                  <a:lnTo>
                    <a:pt x="0" y="3430078"/>
                  </a:lnTo>
                  <a:close/>
                </a:path>
              </a:pathLst>
            </a:custGeom>
            <a:solidFill>
              <a:srgbClr val="FFCA27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6291299" cy="3458653"/>
            </a:xfrm>
            <a:prstGeom prst="rect">
              <a:avLst/>
            </a:prstGeom>
          </p:spPr>
          <p:txBody>
            <a:bodyPr lIns="40126" tIns="40126" rIns="40126" bIns="40126" rtlCol="0" anchor="ctr"/>
            <a:lstStyle/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6263057" y="3120043"/>
            <a:ext cx="3294002" cy="569593"/>
          </a:xfrm>
          <a:custGeom>
            <a:avLst/>
            <a:gdLst/>
            <a:ahLst/>
            <a:cxnLst/>
            <a:rect l="l" t="t" r="r" b="b"/>
            <a:pathLst>
              <a:path w="3294002" h="569593">
                <a:moveTo>
                  <a:pt x="0" y="0"/>
                </a:moveTo>
                <a:lnTo>
                  <a:pt x="3294002" y="0"/>
                </a:lnTo>
                <a:lnTo>
                  <a:pt x="3294002" y="569593"/>
                </a:lnTo>
                <a:lnTo>
                  <a:pt x="0" y="5695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4521" t="-41785" r="-21123" b="-121002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TextBox 6"/>
          <p:cNvSpPr txBox="1"/>
          <p:nvPr/>
        </p:nvSpPr>
        <p:spPr>
          <a:xfrm>
            <a:off x="3435176" y="2859532"/>
            <a:ext cx="11417647" cy="1749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  3. „Eine Erhöhung des monatlichen </a:t>
            </a:r>
          </a:p>
          <a:p>
            <a:pPr algn="ctr">
              <a:lnSpc>
                <a:spcPts val="7000"/>
              </a:lnSpc>
            </a:pPr>
            <a:r>
              <a:rPr lang="en-US" sz="5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Steuerfreibetrags für Rentner.“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14350" y="7754140"/>
            <a:ext cx="17259300" cy="514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  Steuerfreibetrag, statt aktuell 1.029 Euro.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736357" y="1529524"/>
            <a:ext cx="6815286" cy="596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Lichtblick Seniorenhilfe fordert:</a:t>
            </a:r>
          </a:p>
        </p:txBody>
      </p:sp>
      <p:sp>
        <p:nvSpPr>
          <p:cNvPr id="9" name="Freeform 9"/>
          <p:cNvSpPr/>
          <p:nvPr/>
        </p:nvSpPr>
        <p:spPr>
          <a:xfrm>
            <a:off x="7408858" y="2338157"/>
            <a:ext cx="3470283" cy="134473"/>
          </a:xfrm>
          <a:custGeom>
            <a:avLst/>
            <a:gdLst/>
            <a:ahLst/>
            <a:cxnLst/>
            <a:rect l="l" t="t" r="r" b="b"/>
            <a:pathLst>
              <a:path w="3470283" h="134473">
                <a:moveTo>
                  <a:pt x="0" y="0"/>
                </a:moveTo>
                <a:lnTo>
                  <a:pt x="3470284" y="0"/>
                </a:lnTo>
                <a:lnTo>
                  <a:pt x="3470284" y="134474"/>
                </a:lnTo>
                <a:lnTo>
                  <a:pt x="0" y="1344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0" name="Freeform 10"/>
          <p:cNvSpPr/>
          <p:nvPr/>
        </p:nvSpPr>
        <p:spPr>
          <a:xfrm>
            <a:off x="4554993" y="5256657"/>
            <a:ext cx="9178013" cy="1472238"/>
          </a:xfrm>
          <a:custGeom>
            <a:avLst/>
            <a:gdLst/>
            <a:ahLst/>
            <a:cxnLst/>
            <a:rect l="l" t="t" r="r" b="b"/>
            <a:pathLst>
              <a:path w="9178013" h="1472238">
                <a:moveTo>
                  <a:pt x="0" y="0"/>
                </a:moveTo>
                <a:lnTo>
                  <a:pt x="9178014" y="0"/>
                </a:lnTo>
                <a:lnTo>
                  <a:pt x="9178014" y="1472239"/>
                </a:lnTo>
                <a:lnTo>
                  <a:pt x="0" y="14722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540" t="-18980" b="-78515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1" name="TextBox 11"/>
          <p:cNvSpPr txBox="1"/>
          <p:nvPr/>
        </p:nvSpPr>
        <p:spPr>
          <a:xfrm>
            <a:off x="514350" y="4856607"/>
            <a:ext cx="17259300" cy="19640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91"/>
              </a:lnSpc>
            </a:pPr>
            <a:r>
              <a:rPr lang="en-US" sz="6101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</a:p>
          <a:p>
            <a:pPr algn="ctr">
              <a:lnSpc>
                <a:spcPts val="9000"/>
              </a:lnSpc>
            </a:pPr>
            <a:r>
              <a:rPr lang="en-US" sz="10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2.000€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89982" y="0"/>
            <a:ext cx="18867964" cy="10287000"/>
            <a:chOff x="0" y="0"/>
            <a:chExt cx="6291299" cy="343007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91299" cy="3430078"/>
            </a:xfrm>
            <a:custGeom>
              <a:avLst/>
              <a:gdLst/>
              <a:ahLst/>
              <a:cxnLst/>
              <a:rect l="l" t="t" r="r" b="b"/>
              <a:pathLst>
                <a:path w="6291299" h="3430078">
                  <a:moveTo>
                    <a:pt x="0" y="0"/>
                  </a:moveTo>
                  <a:lnTo>
                    <a:pt x="6291299" y="0"/>
                  </a:lnTo>
                  <a:lnTo>
                    <a:pt x="6291299" y="3430078"/>
                  </a:lnTo>
                  <a:lnTo>
                    <a:pt x="0" y="3430078"/>
                  </a:lnTo>
                  <a:close/>
                </a:path>
              </a:pathLst>
            </a:custGeom>
            <a:solidFill>
              <a:srgbClr val="FFCA27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6291299" cy="3458653"/>
            </a:xfrm>
            <a:prstGeom prst="rect">
              <a:avLst/>
            </a:prstGeom>
          </p:spPr>
          <p:txBody>
            <a:bodyPr lIns="40126" tIns="40126" rIns="40126" bIns="40126" rtlCol="0" anchor="ctr"/>
            <a:lstStyle/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" name="Freeform 5">
            <a:extLst>
              <a:ext uri="{FF2B5EF4-FFF2-40B4-BE49-F238E27FC236}">
                <a16:creationId xmlns:a16="http://schemas.microsoft.com/office/drawing/2014/main" id="{85DBFC42-2356-A634-6546-D2C56C1ED9A9}"/>
              </a:ext>
            </a:extLst>
          </p:cNvPr>
          <p:cNvSpPr/>
          <p:nvPr/>
        </p:nvSpPr>
        <p:spPr>
          <a:xfrm>
            <a:off x="762000" y="4712018"/>
            <a:ext cx="12192000" cy="777266"/>
          </a:xfrm>
          <a:custGeom>
            <a:avLst/>
            <a:gdLst/>
            <a:ahLst/>
            <a:cxnLst/>
            <a:rect l="l" t="t" r="r" b="b"/>
            <a:pathLst>
              <a:path w="6546726" h="777266">
                <a:moveTo>
                  <a:pt x="0" y="0"/>
                </a:moveTo>
                <a:lnTo>
                  <a:pt x="6546727" y="0"/>
                </a:lnTo>
                <a:lnTo>
                  <a:pt x="6546727" y="777266"/>
                </a:lnTo>
                <a:lnTo>
                  <a:pt x="0" y="7772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1785" b="-121002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" name="Freeform 5"/>
          <p:cNvSpPr/>
          <p:nvPr/>
        </p:nvSpPr>
        <p:spPr>
          <a:xfrm>
            <a:off x="3731018" y="2931141"/>
            <a:ext cx="6546726" cy="777266"/>
          </a:xfrm>
          <a:custGeom>
            <a:avLst/>
            <a:gdLst/>
            <a:ahLst/>
            <a:cxnLst/>
            <a:rect l="l" t="t" r="r" b="b"/>
            <a:pathLst>
              <a:path w="6546726" h="777266">
                <a:moveTo>
                  <a:pt x="0" y="0"/>
                </a:moveTo>
                <a:lnTo>
                  <a:pt x="6546727" y="0"/>
                </a:lnTo>
                <a:lnTo>
                  <a:pt x="6546727" y="777266"/>
                </a:lnTo>
                <a:lnTo>
                  <a:pt x="0" y="7772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1785" b="-121002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TextBox 6"/>
          <p:cNvSpPr txBox="1"/>
          <p:nvPr/>
        </p:nvSpPr>
        <p:spPr>
          <a:xfrm>
            <a:off x="1334168" y="2931141"/>
            <a:ext cx="15619661" cy="44295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4. „Der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Solidaritätszuschlag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von 5,5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Prozent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soll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ab 2027 in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eine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zweckgebundene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Generationen-Ausgleichsabgabe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umgewandelt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werden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Diese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wird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stufenweise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auf 7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Prozent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erhöht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.“</a:t>
            </a: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736357" y="1529524"/>
            <a:ext cx="6815286" cy="596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Lichtblick Seniorenhilfe fordert:</a:t>
            </a:r>
          </a:p>
        </p:txBody>
      </p:sp>
      <p:sp>
        <p:nvSpPr>
          <p:cNvPr id="11" name="Freeform 11"/>
          <p:cNvSpPr/>
          <p:nvPr/>
        </p:nvSpPr>
        <p:spPr>
          <a:xfrm>
            <a:off x="7408858" y="2338157"/>
            <a:ext cx="3470283" cy="134473"/>
          </a:xfrm>
          <a:custGeom>
            <a:avLst/>
            <a:gdLst/>
            <a:ahLst/>
            <a:cxnLst/>
            <a:rect l="l" t="t" r="r" b="b"/>
            <a:pathLst>
              <a:path w="3470283" h="134473">
                <a:moveTo>
                  <a:pt x="0" y="0"/>
                </a:moveTo>
                <a:lnTo>
                  <a:pt x="3470284" y="0"/>
                </a:lnTo>
                <a:lnTo>
                  <a:pt x="3470284" y="134474"/>
                </a:lnTo>
                <a:lnTo>
                  <a:pt x="0" y="1344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89982" y="0"/>
            <a:ext cx="18867964" cy="10287000"/>
            <a:chOff x="0" y="0"/>
            <a:chExt cx="6291299" cy="343007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91299" cy="3430078"/>
            </a:xfrm>
            <a:custGeom>
              <a:avLst/>
              <a:gdLst/>
              <a:ahLst/>
              <a:cxnLst/>
              <a:rect l="l" t="t" r="r" b="b"/>
              <a:pathLst>
                <a:path w="6291299" h="3430078">
                  <a:moveTo>
                    <a:pt x="0" y="0"/>
                  </a:moveTo>
                  <a:lnTo>
                    <a:pt x="6291299" y="0"/>
                  </a:lnTo>
                  <a:lnTo>
                    <a:pt x="6291299" y="3430078"/>
                  </a:lnTo>
                  <a:lnTo>
                    <a:pt x="0" y="3430078"/>
                  </a:lnTo>
                  <a:close/>
                </a:path>
              </a:pathLst>
            </a:custGeom>
            <a:solidFill>
              <a:srgbClr val="FFCA27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6291299" cy="3458653"/>
            </a:xfrm>
            <a:prstGeom prst="rect">
              <a:avLst/>
            </a:prstGeom>
          </p:spPr>
          <p:txBody>
            <a:bodyPr lIns="40126" tIns="40126" rIns="40126" bIns="40126" rtlCol="0" anchor="ctr"/>
            <a:lstStyle/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3390023" y="5644976"/>
            <a:ext cx="11507954" cy="833910"/>
          </a:xfrm>
          <a:custGeom>
            <a:avLst/>
            <a:gdLst/>
            <a:ahLst/>
            <a:cxnLst/>
            <a:rect l="l" t="t" r="r" b="b"/>
            <a:pathLst>
              <a:path w="11507954" h="833910">
                <a:moveTo>
                  <a:pt x="0" y="0"/>
                </a:moveTo>
                <a:lnTo>
                  <a:pt x="11507954" y="0"/>
                </a:lnTo>
                <a:lnTo>
                  <a:pt x="11507954" y="833909"/>
                </a:lnTo>
                <a:lnTo>
                  <a:pt x="0" y="8339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65277" b="-165277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Freeform 6"/>
          <p:cNvSpPr/>
          <p:nvPr/>
        </p:nvSpPr>
        <p:spPr>
          <a:xfrm>
            <a:off x="9711670" y="2801161"/>
            <a:ext cx="4918736" cy="848317"/>
          </a:xfrm>
          <a:custGeom>
            <a:avLst/>
            <a:gdLst/>
            <a:ahLst/>
            <a:cxnLst/>
            <a:rect l="l" t="t" r="r" b="b"/>
            <a:pathLst>
              <a:path w="4918736" h="848317">
                <a:moveTo>
                  <a:pt x="0" y="0"/>
                </a:moveTo>
                <a:lnTo>
                  <a:pt x="4918736" y="0"/>
                </a:lnTo>
                <a:lnTo>
                  <a:pt x="4918736" y="848317"/>
                </a:lnTo>
                <a:lnTo>
                  <a:pt x="0" y="8483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172" t="-18980" b="-78515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7" name="Freeform 7"/>
          <p:cNvSpPr/>
          <p:nvPr/>
        </p:nvSpPr>
        <p:spPr>
          <a:xfrm>
            <a:off x="1963854" y="3669266"/>
            <a:ext cx="4520784" cy="850378"/>
          </a:xfrm>
          <a:custGeom>
            <a:avLst/>
            <a:gdLst/>
            <a:ahLst/>
            <a:cxnLst/>
            <a:rect l="l" t="t" r="r" b="b"/>
            <a:pathLst>
              <a:path w="4520784" h="850378">
                <a:moveTo>
                  <a:pt x="0" y="0"/>
                </a:moveTo>
                <a:lnTo>
                  <a:pt x="4520784" y="0"/>
                </a:lnTo>
                <a:lnTo>
                  <a:pt x="4520784" y="850379"/>
                </a:lnTo>
                <a:lnTo>
                  <a:pt x="0" y="85037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0438" t="-18980" r="-8632" b="-78515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8" name="TextBox 8"/>
          <p:cNvSpPr txBox="1"/>
          <p:nvPr/>
        </p:nvSpPr>
        <p:spPr>
          <a:xfrm>
            <a:off x="983679" y="2733968"/>
            <a:ext cx="16320641" cy="2625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99"/>
              </a:lnSpc>
            </a:pPr>
            <a:r>
              <a:rPr lang="en-US" sz="4999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5. „Ein Gesetz, das gleichen Lohn </a:t>
            </a:r>
          </a:p>
          <a:p>
            <a:pPr algn="ctr">
              <a:lnSpc>
                <a:spcPts val="6999"/>
              </a:lnSpc>
            </a:pPr>
            <a:r>
              <a:rPr lang="en-US" sz="4999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für gleiche Arbeit für Frauen und Männer garantiert.“</a:t>
            </a:r>
          </a:p>
          <a:p>
            <a:pPr algn="ctr">
              <a:lnSpc>
                <a:spcPts val="6999"/>
              </a:lnSpc>
            </a:pPr>
            <a:endParaRPr lang="en-US" sz="4999" b="1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14350" y="5540201"/>
            <a:ext cx="17259300" cy="18605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150 €</a:t>
            </a:r>
            <a:r>
              <a:rPr lang="en-US" sz="50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brutto bzw. </a:t>
            </a:r>
            <a:r>
              <a:rPr lang="en-US" sz="5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135 €</a:t>
            </a:r>
            <a:r>
              <a:rPr lang="en-US" sz="50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netto </a:t>
            </a:r>
          </a:p>
          <a:p>
            <a:pPr algn="ctr">
              <a:lnSpc>
                <a:spcPts val="3500"/>
              </a:lnSpc>
            </a:pPr>
            <a:endParaRPr lang="en-US" sz="5000">
              <a:solidFill>
                <a:srgbClr val="004624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weniger Rente pro Monat erhalten </a:t>
            </a:r>
            <a:r>
              <a:rPr lang="en-US" sz="3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Frauen</a:t>
            </a:r>
            <a:r>
              <a:rPr lang="en-US" sz="30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im Durchschnitt im Vergleich zu </a:t>
            </a:r>
            <a:r>
              <a:rPr lang="en-US" sz="3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Männern</a:t>
            </a:r>
            <a:r>
              <a:rPr lang="en-US" sz="30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736357" y="1529524"/>
            <a:ext cx="6815286" cy="596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Lichtblick Seniorenhilfe fordert:</a:t>
            </a:r>
          </a:p>
        </p:txBody>
      </p:sp>
      <p:sp>
        <p:nvSpPr>
          <p:cNvPr id="11" name="Freeform 11"/>
          <p:cNvSpPr/>
          <p:nvPr/>
        </p:nvSpPr>
        <p:spPr>
          <a:xfrm>
            <a:off x="7408858" y="2338157"/>
            <a:ext cx="3470283" cy="134473"/>
          </a:xfrm>
          <a:custGeom>
            <a:avLst/>
            <a:gdLst/>
            <a:ahLst/>
            <a:cxnLst/>
            <a:rect l="l" t="t" r="r" b="b"/>
            <a:pathLst>
              <a:path w="3470283" h="134473">
                <a:moveTo>
                  <a:pt x="0" y="0"/>
                </a:moveTo>
                <a:lnTo>
                  <a:pt x="3470284" y="0"/>
                </a:lnTo>
                <a:lnTo>
                  <a:pt x="3470284" y="134474"/>
                </a:lnTo>
                <a:lnTo>
                  <a:pt x="0" y="1344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89982" y="0"/>
            <a:ext cx="18867964" cy="10287000"/>
            <a:chOff x="0" y="0"/>
            <a:chExt cx="6291299" cy="343007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91299" cy="3430078"/>
            </a:xfrm>
            <a:custGeom>
              <a:avLst/>
              <a:gdLst/>
              <a:ahLst/>
              <a:cxnLst/>
              <a:rect l="l" t="t" r="r" b="b"/>
              <a:pathLst>
                <a:path w="6291299" h="3430078">
                  <a:moveTo>
                    <a:pt x="0" y="0"/>
                  </a:moveTo>
                  <a:lnTo>
                    <a:pt x="6291299" y="0"/>
                  </a:lnTo>
                  <a:lnTo>
                    <a:pt x="6291299" y="3430078"/>
                  </a:lnTo>
                  <a:lnTo>
                    <a:pt x="0" y="3430078"/>
                  </a:lnTo>
                  <a:close/>
                </a:path>
              </a:pathLst>
            </a:custGeom>
            <a:solidFill>
              <a:srgbClr val="FFCA27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6291299" cy="3458653"/>
            </a:xfrm>
            <a:prstGeom prst="rect">
              <a:avLst/>
            </a:prstGeom>
          </p:spPr>
          <p:txBody>
            <a:bodyPr lIns="40126" tIns="40126" rIns="40126" bIns="40126" rtlCol="0" anchor="ctr"/>
            <a:lstStyle/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3665638" y="2567881"/>
            <a:ext cx="10535259" cy="1059928"/>
          </a:xfrm>
          <a:custGeom>
            <a:avLst/>
            <a:gdLst/>
            <a:ahLst/>
            <a:cxnLst/>
            <a:rect l="l" t="t" r="r" b="b"/>
            <a:pathLst>
              <a:path w="10535259" h="1059928">
                <a:moveTo>
                  <a:pt x="0" y="0"/>
                </a:moveTo>
                <a:lnTo>
                  <a:pt x="10535259" y="0"/>
                </a:lnTo>
                <a:lnTo>
                  <a:pt x="10535259" y="1059928"/>
                </a:lnTo>
                <a:lnTo>
                  <a:pt x="0" y="10599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609" t="-53126" b="-186784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TextBox 6"/>
          <p:cNvSpPr txBox="1"/>
          <p:nvPr/>
        </p:nvSpPr>
        <p:spPr>
          <a:xfrm>
            <a:off x="2910111" y="2690872"/>
            <a:ext cx="12467779" cy="2635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6. „Mindestversorgung für Beamte nach </a:t>
            </a:r>
          </a:p>
          <a:p>
            <a:pPr algn="ctr">
              <a:lnSpc>
                <a:spcPts val="7000"/>
              </a:lnSpc>
            </a:pPr>
            <a:r>
              <a:rPr lang="en-US" sz="5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10 Dienstjahren.“</a:t>
            </a:r>
          </a:p>
          <a:p>
            <a:pPr algn="ctr">
              <a:lnSpc>
                <a:spcPts val="7000"/>
              </a:lnSpc>
            </a:pPr>
            <a:endParaRPr lang="en-US" sz="5000" b="1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7004382" y="4860802"/>
            <a:ext cx="4279237" cy="3551556"/>
          </a:xfrm>
          <a:custGeom>
            <a:avLst/>
            <a:gdLst/>
            <a:ahLst/>
            <a:cxnLst/>
            <a:rect l="l" t="t" r="r" b="b"/>
            <a:pathLst>
              <a:path w="4279237" h="3551556">
                <a:moveTo>
                  <a:pt x="0" y="0"/>
                </a:moveTo>
                <a:lnTo>
                  <a:pt x="4279236" y="0"/>
                </a:lnTo>
                <a:lnTo>
                  <a:pt x="4279236" y="3551556"/>
                </a:lnTo>
                <a:lnTo>
                  <a:pt x="0" y="35515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9523" b="-11185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8" name="TextBox 8"/>
          <p:cNvSpPr txBox="1"/>
          <p:nvPr/>
        </p:nvSpPr>
        <p:spPr>
          <a:xfrm>
            <a:off x="0" y="5401488"/>
            <a:ext cx="18288000" cy="22225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198"/>
              </a:lnSpc>
            </a:pPr>
            <a:r>
              <a:rPr lang="en-US" sz="12998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10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14350" y="8637906"/>
            <a:ext cx="17259300" cy="514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Dienstjahre, statt 5 Dienstjahre.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736357" y="1529524"/>
            <a:ext cx="6815286" cy="596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Lichtblick Seniorenhilfe fordert:</a:t>
            </a:r>
          </a:p>
        </p:txBody>
      </p:sp>
      <p:sp>
        <p:nvSpPr>
          <p:cNvPr id="11" name="Freeform 11"/>
          <p:cNvSpPr/>
          <p:nvPr/>
        </p:nvSpPr>
        <p:spPr>
          <a:xfrm>
            <a:off x="7408858" y="2338157"/>
            <a:ext cx="3470283" cy="134473"/>
          </a:xfrm>
          <a:custGeom>
            <a:avLst/>
            <a:gdLst/>
            <a:ahLst/>
            <a:cxnLst/>
            <a:rect l="l" t="t" r="r" b="b"/>
            <a:pathLst>
              <a:path w="3470283" h="134473">
                <a:moveTo>
                  <a:pt x="0" y="0"/>
                </a:moveTo>
                <a:lnTo>
                  <a:pt x="3470284" y="0"/>
                </a:lnTo>
                <a:lnTo>
                  <a:pt x="3470284" y="134474"/>
                </a:lnTo>
                <a:lnTo>
                  <a:pt x="0" y="1344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89982" y="0"/>
            <a:ext cx="18867964" cy="10287000"/>
            <a:chOff x="0" y="0"/>
            <a:chExt cx="6291299" cy="343007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91299" cy="3430078"/>
            </a:xfrm>
            <a:custGeom>
              <a:avLst/>
              <a:gdLst/>
              <a:ahLst/>
              <a:cxnLst/>
              <a:rect l="l" t="t" r="r" b="b"/>
              <a:pathLst>
                <a:path w="6291299" h="3430078">
                  <a:moveTo>
                    <a:pt x="0" y="0"/>
                  </a:moveTo>
                  <a:lnTo>
                    <a:pt x="6291299" y="0"/>
                  </a:lnTo>
                  <a:lnTo>
                    <a:pt x="6291299" y="3430078"/>
                  </a:lnTo>
                  <a:lnTo>
                    <a:pt x="0" y="3430078"/>
                  </a:lnTo>
                  <a:close/>
                </a:path>
              </a:pathLst>
            </a:custGeom>
            <a:solidFill>
              <a:srgbClr val="FFCA27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6291299" cy="3458653"/>
            </a:xfrm>
            <a:prstGeom prst="rect">
              <a:avLst/>
            </a:prstGeom>
          </p:spPr>
          <p:txBody>
            <a:bodyPr lIns="40126" tIns="40126" rIns="40126" bIns="40126" rtlCol="0" anchor="ctr"/>
            <a:lstStyle/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3953199" y="2911573"/>
            <a:ext cx="4526085" cy="718433"/>
          </a:xfrm>
          <a:custGeom>
            <a:avLst/>
            <a:gdLst/>
            <a:ahLst/>
            <a:cxnLst/>
            <a:rect l="l" t="t" r="r" b="b"/>
            <a:pathLst>
              <a:path w="4526085" h="718433">
                <a:moveTo>
                  <a:pt x="0" y="0"/>
                </a:moveTo>
                <a:lnTo>
                  <a:pt x="4526085" y="0"/>
                </a:lnTo>
                <a:lnTo>
                  <a:pt x="4526085" y="718433"/>
                </a:lnTo>
                <a:lnTo>
                  <a:pt x="0" y="71843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609" t="-15363" b="-100079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TextBox 6"/>
          <p:cNvSpPr txBox="1"/>
          <p:nvPr/>
        </p:nvSpPr>
        <p:spPr>
          <a:xfrm>
            <a:off x="2362200" y="2814637"/>
            <a:ext cx="13973398" cy="79502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7. „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Arbeitnehmer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sollen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freiwillig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bis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zu</a:t>
            </a: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7000"/>
              </a:lnSpc>
            </a:pP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zusätzlich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in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einen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inflationsangepassten</a:t>
            </a: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7000"/>
              </a:lnSpc>
            </a:pP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Rentenfond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einzahlen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können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.“</a:t>
            </a: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7408858" y="2338157"/>
            <a:ext cx="3470283" cy="134473"/>
          </a:xfrm>
          <a:custGeom>
            <a:avLst/>
            <a:gdLst/>
            <a:ahLst/>
            <a:cxnLst/>
            <a:rect l="l" t="t" r="r" b="b"/>
            <a:pathLst>
              <a:path w="3470283" h="134473">
                <a:moveTo>
                  <a:pt x="0" y="0"/>
                </a:moveTo>
                <a:lnTo>
                  <a:pt x="3470284" y="0"/>
                </a:lnTo>
                <a:lnTo>
                  <a:pt x="3470284" y="134474"/>
                </a:lnTo>
                <a:lnTo>
                  <a:pt x="0" y="1344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8" name="TextBox 8"/>
          <p:cNvSpPr txBox="1"/>
          <p:nvPr/>
        </p:nvSpPr>
        <p:spPr>
          <a:xfrm>
            <a:off x="5736357" y="1529524"/>
            <a:ext cx="6815286" cy="596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Lichtblick Seniorenhilfe fordert:</a:t>
            </a:r>
          </a:p>
        </p:txBody>
      </p:sp>
      <p:sp>
        <p:nvSpPr>
          <p:cNvPr id="9" name="Freeform 9"/>
          <p:cNvSpPr/>
          <p:nvPr/>
        </p:nvSpPr>
        <p:spPr>
          <a:xfrm>
            <a:off x="7004382" y="4068948"/>
            <a:ext cx="4279237" cy="3551556"/>
          </a:xfrm>
          <a:custGeom>
            <a:avLst/>
            <a:gdLst/>
            <a:ahLst/>
            <a:cxnLst/>
            <a:rect l="l" t="t" r="r" b="b"/>
            <a:pathLst>
              <a:path w="4279237" h="3551556">
                <a:moveTo>
                  <a:pt x="0" y="0"/>
                </a:moveTo>
                <a:lnTo>
                  <a:pt x="4279236" y="0"/>
                </a:lnTo>
                <a:lnTo>
                  <a:pt x="4279236" y="3551556"/>
                </a:lnTo>
                <a:lnTo>
                  <a:pt x="0" y="35515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9523" b="-11185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0" name="TextBox 10"/>
          <p:cNvSpPr txBox="1"/>
          <p:nvPr/>
        </p:nvSpPr>
        <p:spPr>
          <a:xfrm>
            <a:off x="0" y="4895393"/>
            <a:ext cx="18288000" cy="1708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5%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89982" y="0"/>
            <a:ext cx="18867964" cy="10287000"/>
            <a:chOff x="0" y="0"/>
            <a:chExt cx="6291299" cy="343007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91299" cy="3430078"/>
            </a:xfrm>
            <a:custGeom>
              <a:avLst/>
              <a:gdLst/>
              <a:ahLst/>
              <a:cxnLst/>
              <a:rect l="l" t="t" r="r" b="b"/>
              <a:pathLst>
                <a:path w="6291299" h="3430078">
                  <a:moveTo>
                    <a:pt x="0" y="0"/>
                  </a:moveTo>
                  <a:lnTo>
                    <a:pt x="6291299" y="0"/>
                  </a:lnTo>
                  <a:lnTo>
                    <a:pt x="6291299" y="3430078"/>
                  </a:lnTo>
                  <a:lnTo>
                    <a:pt x="0" y="3430078"/>
                  </a:lnTo>
                  <a:close/>
                </a:path>
              </a:pathLst>
            </a:custGeom>
            <a:solidFill>
              <a:srgbClr val="FFCA27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6291299" cy="3458653"/>
            </a:xfrm>
            <a:prstGeom prst="rect">
              <a:avLst/>
            </a:prstGeom>
          </p:spPr>
          <p:txBody>
            <a:bodyPr lIns="40126" tIns="40126" rIns="40126" bIns="40126" rtlCol="0" anchor="ctr"/>
            <a:lstStyle/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7408858" y="2338157"/>
            <a:ext cx="3470283" cy="134473"/>
          </a:xfrm>
          <a:custGeom>
            <a:avLst/>
            <a:gdLst/>
            <a:ahLst/>
            <a:cxnLst/>
            <a:rect l="l" t="t" r="r" b="b"/>
            <a:pathLst>
              <a:path w="3470283" h="134473">
                <a:moveTo>
                  <a:pt x="0" y="0"/>
                </a:moveTo>
                <a:lnTo>
                  <a:pt x="3470284" y="0"/>
                </a:lnTo>
                <a:lnTo>
                  <a:pt x="3470284" y="134474"/>
                </a:lnTo>
                <a:lnTo>
                  <a:pt x="0" y="1344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Freeform 6"/>
          <p:cNvSpPr/>
          <p:nvPr/>
        </p:nvSpPr>
        <p:spPr>
          <a:xfrm>
            <a:off x="6096001" y="2624951"/>
            <a:ext cx="9433842" cy="945469"/>
          </a:xfrm>
          <a:custGeom>
            <a:avLst/>
            <a:gdLst/>
            <a:ahLst/>
            <a:cxnLst/>
            <a:rect l="l" t="t" r="r" b="b"/>
            <a:pathLst>
              <a:path w="5956397" h="945469">
                <a:moveTo>
                  <a:pt x="0" y="0"/>
                </a:moveTo>
                <a:lnTo>
                  <a:pt x="5956396" y="0"/>
                </a:lnTo>
                <a:lnTo>
                  <a:pt x="5956396" y="945469"/>
                </a:lnTo>
                <a:lnTo>
                  <a:pt x="0" y="9454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609" t="-15363" b="-100079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7" name="TextBox 7"/>
          <p:cNvSpPr txBox="1"/>
          <p:nvPr/>
        </p:nvSpPr>
        <p:spPr>
          <a:xfrm>
            <a:off x="2524795" y="2671153"/>
            <a:ext cx="13238411" cy="1749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8. „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Rentenanspruch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ab 10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Beitragsjahren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.“</a:t>
            </a: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14350" y="8471216"/>
            <a:ext cx="17259300" cy="18351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soll</a:t>
            </a:r>
            <a:r>
              <a:rPr lang="en-US" sz="3500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die </a:t>
            </a:r>
            <a:r>
              <a:rPr lang="en-US" sz="3500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Mindestbeitragszeit</a:t>
            </a:r>
            <a:r>
              <a:rPr lang="en-US" sz="3500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für </a:t>
            </a:r>
            <a:r>
              <a:rPr lang="en-US" sz="3500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kommende</a:t>
            </a:r>
            <a:r>
              <a:rPr lang="en-US" sz="3500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Renten in </a:t>
            </a:r>
            <a:r>
              <a:rPr lang="en-US" sz="3500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jedem</a:t>
            </a:r>
            <a:r>
              <a:rPr lang="en-US" sz="3500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Jahr um </a:t>
            </a:r>
            <a:r>
              <a:rPr lang="en-US" sz="3500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ein</a:t>
            </a:r>
            <a:r>
              <a:rPr lang="en-US" sz="3500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Jahr </a:t>
            </a:r>
            <a:r>
              <a:rPr lang="en-US" sz="3500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angehoben</a:t>
            </a:r>
            <a:r>
              <a:rPr lang="en-US" sz="3500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500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werden</a:t>
            </a:r>
            <a:r>
              <a:rPr lang="en-US" sz="3500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, </a:t>
            </a:r>
            <a:r>
              <a:rPr lang="en-US" sz="3500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damit</a:t>
            </a:r>
            <a:r>
              <a:rPr lang="en-US" sz="3500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500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sie</a:t>
            </a:r>
            <a:r>
              <a:rPr lang="en-US" sz="3500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2037 fest </a:t>
            </a:r>
            <a:r>
              <a:rPr lang="en-US" sz="3500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bei</a:t>
            </a:r>
            <a:r>
              <a:rPr lang="en-US" sz="3500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10 Jahren </a:t>
            </a:r>
            <a:r>
              <a:rPr lang="en-US" sz="3500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liegt</a:t>
            </a:r>
            <a:r>
              <a:rPr lang="en-US" sz="3500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</a:t>
            </a:r>
          </a:p>
          <a:p>
            <a:pPr algn="ctr">
              <a:lnSpc>
                <a:spcPts val="4900"/>
              </a:lnSpc>
            </a:pPr>
            <a:endParaRPr lang="en-US" sz="35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736357" y="1529524"/>
            <a:ext cx="6815286" cy="596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Lichtblick Seniorenhilfe fordert:</a:t>
            </a:r>
          </a:p>
        </p:txBody>
      </p:sp>
      <p:sp>
        <p:nvSpPr>
          <p:cNvPr id="10" name="Freeform 10"/>
          <p:cNvSpPr/>
          <p:nvPr/>
        </p:nvSpPr>
        <p:spPr>
          <a:xfrm>
            <a:off x="7004380" y="4619101"/>
            <a:ext cx="4279237" cy="3551556"/>
          </a:xfrm>
          <a:custGeom>
            <a:avLst/>
            <a:gdLst/>
            <a:ahLst/>
            <a:cxnLst/>
            <a:rect l="l" t="t" r="r" b="b"/>
            <a:pathLst>
              <a:path w="4279237" h="3551556">
                <a:moveTo>
                  <a:pt x="0" y="0"/>
                </a:moveTo>
                <a:lnTo>
                  <a:pt x="4279236" y="0"/>
                </a:lnTo>
                <a:lnTo>
                  <a:pt x="4279236" y="3551556"/>
                </a:lnTo>
                <a:lnTo>
                  <a:pt x="0" y="35515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9523" b="-11185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1" name="TextBox 11"/>
          <p:cNvSpPr txBox="1"/>
          <p:nvPr/>
        </p:nvSpPr>
        <p:spPr>
          <a:xfrm>
            <a:off x="0" y="5533508"/>
            <a:ext cx="18288000" cy="20875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74"/>
              </a:lnSpc>
            </a:pPr>
            <a:r>
              <a:rPr lang="en-US" sz="7499" spc="-487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Ab</a:t>
            </a:r>
          </a:p>
          <a:p>
            <a:pPr algn="ctr">
              <a:lnSpc>
                <a:spcPts val="8899"/>
              </a:lnSpc>
            </a:pPr>
            <a:r>
              <a:rPr lang="en-US" sz="9999" b="1" spc="-649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2027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89982" y="0"/>
            <a:ext cx="18867964" cy="10287000"/>
            <a:chOff x="0" y="0"/>
            <a:chExt cx="6291299" cy="343007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91299" cy="3430078"/>
            </a:xfrm>
            <a:custGeom>
              <a:avLst/>
              <a:gdLst/>
              <a:ahLst/>
              <a:cxnLst/>
              <a:rect l="l" t="t" r="r" b="b"/>
              <a:pathLst>
                <a:path w="6291299" h="3430078">
                  <a:moveTo>
                    <a:pt x="0" y="0"/>
                  </a:moveTo>
                  <a:lnTo>
                    <a:pt x="6291299" y="0"/>
                  </a:lnTo>
                  <a:lnTo>
                    <a:pt x="6291299" y="3430078"/>
                  </a:lnTo>
                  <a:lnTo>
                    <a:pt x="0" y="3430078"/>
                  </a:lnTo>
                  <a:close/>
                </a:path>
              </a:pathLst>
            </a:custGeom>
            <a:solidFill>
              <a:srgbClr val="FFCA27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6291299" cy="3458653"/>
            </a:xfrm>
            <a:prstGeom prst="rect">
              <a:avLst/>
            </a:prstGeom>
          </p:spPr>
          <p:txBody>
            <a:bodyPr lIns="40126" tIns="40126" rIns="40126" bIns="40126" rtlCol="0" anchor="ctr"/>
            <a:lstStyle/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  <a:p>
              <a:pPr algn="ctr">
                <a:lnSpc>
                  <a:spcPts val="2101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9883441" y="2779059"/>
            <a:ext cx="4455663" cy="707255"/>
          </a:xfrm>
          <a:custGeom>
            <a:avLst/>
            <a:gdLst/>
            <a:ahLst/>
            <a:cxnLst/>
            <a:rect l="l" t="t" r="r" b="b"/>
            <a:pathLst>
              <a:path w="4455663" h="707255">
                <a:moveTo>
                  <a:pt x="0" y="0"/>
                </a:moveTo>
                <a:lnTo>
                  <a:pt x="4455663" y="0"/>
                </a:lnTo>
                <a:lnTo>
                  <a:pt x="4455663" y="707255"/>
                </a:lnTo>
                <a:lnTo>
                  <a:pt x="0" y="7072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609" t="-15363" b="-100079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TextBox 6"/>
          <p:cNvSpPr txBox="1"/>
          <p:nvPr/>
        </p:nvSpPr>
        <p:spPr>
          <a:xfrm>
            <a:off x="0" y="2674284"/>
            <a:ext cx="18288000" cy="2635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9. „Die Rente muss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künftig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an die Inflation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gekoppelt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werden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,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damit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Kaufkraft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nicht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verloren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000" b="1" dirty="0" err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geht</a:t>
            </a:r>
            <a:r>
              <a:rPr lang="en-US" sz="5000" b="1" dirty="0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.“</a:t>
            </a: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4624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14350" y="8388352"/>
            <a:ext cx="17259300" cy="514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Rentenkosten</a:t>
            </a:r>
            <a:r>
              <a:rPr lang="en-US" sz="3000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000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ließen</a:t>
            </a:r>
            <a:r>
              <a:rPr lang="en-US" sz="3000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000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sich</a:t>
            </a:r>
            <a:r>
              <a:rPr lang="en-US" sz="3000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 so </a:t>
            </a:r>
            <a:r>
              <a:rPr lang="en-US" sz="3000" dirty="0" err="1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einsparen</a:t>
            </a:r>
            <a:r>
              <a:rPr lang="en-US" sz="3000" dirty="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736357" y="1529524"/>
            <a:ext cx="6815286" cy="596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4624"/>
                </a:solidFill>
                <a:latin typeface="Canva Sans"/>
                <a:ea typeface="Canva Sans"/>
                <a:cs typeface="Canva Sans"/>
                <a:sym typeface="Canva Sans"/>
              </a:rPr>
              <a:t>Lichtblick Seniorenhilfe fordert:</a:t>
            </a:r>
          </a:p>
        </p:txBody>
      </p:sp>
      <p:sp>
        <p:nvSpPr>
          <p:cNvPr id="9" name="Freeform 9"/>
          <p:cNvSpPr/>
          <p:nvPr/>
        </p:nvSpPr>
        <p:spPr>
          <a:xfrm>
            <a:off x="7408858" y="2338157"/>
            <a:ext cx="3470283" cy="134473"/>
          </a:xfrm>
          <a:custGeom>
            <a:avLst/>
            <a:gdLst/>
            <a:ahLst/>
            <a:cxnLst/>
            <a:rect l="l" t="t" r="r" b="b"/>
            <a:pathLst>
              <a:path w="3470283" h="134473">
                <a:moveTo>
                  <a:pt x="0" y="0"/>
                </a:moveTo>
                <a:lnTo>
                  <a:pt x="3470284" y="0"/>
                </a:lnTo>
                <a:lnTo>
                  <a:pt x="3470284" y="134474"/>
                </a:lnTo>
                <a:lnTo>
                  <a:pt x="0" y="1344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0" name="Freeform 10"/>
          <p:cNvSpPr/>
          <p:nvPr/>
        </p:nvSpPr>
        <p:spPr>
          <a:xfrm>
            <a:off x="7004382" y="4567235"/>
            <a:ext cx="4279237" cy="3551556"/>
          </a:xfrm>
          <a:custGeom>
            <a:avLst/>
            <a:gdLst/>
            <a:ahLst/>
            <a:cxnLst/>
            <a:rect l="l" t="t" r="r" b="b"/>
            <a:pathLst>
              <a:path w="4279237" h="3551556">
                <a:moveTo>
                  <a:pt x="0" y="0"/>
                </a:moveTo>
                <a:lnTo>
                  <a:pt x="4279236" y="0"/>
                </a:lnTo>
                <a:lnTo>
                  <a:pt x="4279236" y="3551556"/>
                </a:lnTo>
                <a:lnTo>
                  <a:pt x="0" y="35515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9523" b="-11185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1" name="TextBox 11"/>
          <p:cNvSpPr txBox="1"/>
          <p:nvPr/>
        </p:nvSpPr>
        <p:spPr>
          <a:xfrm>
            <a:off x="514350" y="4618430"/>
            <a:ext cx="17259300" cy="25736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91"/>
              </a:lnSpc>
            </a:pPr>
            <a:r>
              <a:rPr lang="en-US" sz="6101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</a:p>
          <a:p>
            <a:pPr algn="ctr">
              <a:lnSpc>
                <a:spcPts val="9000"/>
              </a:lnSpc>
            </a:pPr>
            <a:r>
              <a:rPr lang="en-US" sz="10000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45 </a:t>
            </a:r>
          </a:p>
          <a:p>
            <a:pPr algn="ctr">
              <a:lnSpc>
                <a:spcPts val="5401"/>
              </a:lnSpc>
            </a:pPr>
            <a:r>
              <a:rPr lang="en-US" sz="6001" b="1">
                <a:solidFill>
                  <a:srgbClr val="004624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Mrd. €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0d2d24dc-7784-42ad-a576-f536bda6a418}" enabled="1" method="Standard" siteId="{816ef078-e1e2-4e49-b265-68b9d2a9ae9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</Words>
  <Application>Microsoft Office PowerPoint</Application>
  <PresentationFormat>Benutzerdefiniert</PresentationFormat>
  <Paragraphs>88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Canva Sans Bold</vt:lpstr>
      <vt:lpstr>Calibri</vt:lpstr>
      <vt:lpstr>Canva Sans</vt:lpstr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„Mindestrente von 1.500 € netto nach 40 Jahren Lebensleistung.“</dc:title>
  <cp:lastModifiedBy>Düring, Jan</cp:lastModifiedBy>
  <cp:revision>4</cp:revision>
  <dcterms:created xsi:type="dcterms:W3CDTF">2006-08-16T00:00:00Z</dcterms:created>
  <dcterms:modified xsi:type="dcterms:W3CDTF">2026-06-17T09:39:48Z</dcterms:modified>
  <dc:identifier>DAHMWDzy9HE</dc:identifier>
</cp:coreProperties>
</file>